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696" r:id="rId2"/>
  </p:sldMasterIdLst>
  <p:notesMasterIdLst>
    <p:notesMasterId r:id="rId10"/>
  </p:notesMasterIdLst>
  <p:sldIdLst>
    <p:sldId id="277" r:id="rId3"/>
    <p:sldId id="280" r:id="rId4"/>
    <p:sldId id="309" r:id="rId5"/>
    <p:sldId id="310" r:id="rId6"/>
    <p:sldId id="282" r:id="rId7"/>
    <p:sldId id="286" r:id="rId8"/>
    <p:sldId id="328"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054F"/>
    <a:srgbClr val="D687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75115" autoAdjust="0"/>
  </p:normalViewPr>
  <p:slideViewPr>
    <p:cSldViewPr>
      <p:cViewPr>
        <p:scale>
          <a:sx n="100" d="100"/>
          <a:sy n="100" d="100"/>
        </p:scale>
        <p:origin x="-210" y="-2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24F657-C247-4509-98E7-5B86858C84DB}" type="datetimeFigureOut">
              <a:rPr lang="ar-EG" smtClean="0"/>
              <a:t>24/07/1441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ABD9148-5595-435C-86B6-413EE6D701DE}" type="slidenum">
              <a:rPr lang="ar-EG" smtClean="0"/>
              <a:t>‹#›</a:t>
            </a:fld>
            <a:endParaRPr lang="ar-EG"/>
          </a:p>
        </p:txBody>
      </p:sp>
    </p:spTree>
    <p:extLst>
      <p:ext uri="{BB962C8B-B14F-4D97-AF65-F5344CB8AC3E}">
        <p14:creationId xmlns:p14="http://schemas.microsoft.com/office/powerpoint/2010/main" val="17707182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EG">
              <a:solidFill>
                <a:srgbClr val="E3DED1">
                  <a:shade val="50000"/>
                </a:srgbClr>
              </a:solidFill>
            </a:endParaRPr>
          </a:p>
        </p:txBody>
      </p:sp>
      <p:sp>
        <p:nvSpPr>
          <p:cNvPr id="11" name="Slide Number Placeholder 10"/>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64004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971731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284687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19" name="Footer Placeholder 18"/>
          <p:cNvSpPr>
            <a:spLocks noGrp="1"/>
          </p:cNvSpPr>
          <p:nvPr>
            <p:ph type="ftr" sz="quarter" idx="11"/>
          </p:nvPr>
        </p:nvSpPr>
        <p:spPr/>
        <p:txBody>
          <a:bodyPr/>
          <a:lstStyle/>
          <a:p>
            <a:endParaRPr lang="ar-EG">
              <a:solidFill>
                <a:srgbClr val="85819E">
                  <a:shade val="50000"/>
                </a:srgbClr>
              </a:solidFill>
            </a:endParaRPr>
          </a:p>
        </p:txBody>
      </p:sp>
      <p:sp>
        <p:nvSpPr>
          <p:cNvPr id="27" name="Slide Number Placeholder 2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135943574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54837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02282647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663696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8" name="Footer Placeholder 7"/>
          <p:cNvSpPr>
            <a:spLocks noGrp="1"/>
          </p:cNvSpPr>
          <p:nvPr>
            <p:ph type="ftr" sz="quarter" idx="11"/>
          </p:nvPr>
        </p:nvSpPr>
        <p:spPr/>
        <p:txBody>
          <a:bodyPr/>
          <a:lstStyle/>
          <a:p>
            <a:endParaRPr lang="ar-EG">
              <a:solidFill>
                <a:srgbClr val="85819E">
                  <a:shade val="50000"/>
                </a:srgbClr>
              </a:solidFill>
            </a:endParaRPr>
          </a:p>
        </p:txBody>
      </p:sp>
      <p:sp>
        <p:nvSpPr>
          <p:cNvPr id="9" name="Slide Number Placeholder 8"/>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196368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8" name="Slide Number Placeholder 7"/>
          <p:cNvSpPr>
            <a:spLocks noGrp="1"/>
          </p:cNvSpPr>
          <p:nvPr>
            <p:ph type="sldNum" sz="quarter" idx="11"/>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
        <p:nvSpPr>
          <p:cNvPr id="9" name="Footer Placeholder 8"/>
          <p:cNvSpPr>
            <a:spLocks noGrp="1"/>
          </p:cNvSpPr>
          <p:nvPr>
            <p:ph type="ftr" sz="quarter" idx="12"/>
          </p:nvPr>
        </p:nvSpPr>
        <p:spPr/>
        <p:txBody>
          <a:bodyPr/>
          <a:lstStyle/>
          <a:p>
            <a:endParaRPr lang="ar-EG">
              <a:solidFill>
                <a:srgbClr val="85819E">
                  <a:shade val="50000"/>
                </a:srgbClr>
              </a:solidFill>
            </a:endParaRPr>
          </a:p>
        </p:txBody>
      </p:sp>
    </p:spTree>
    <p:extLst>
      <p:ext uri="{BB962C8B-B14F-4D97-AF65-F5344CB8AC3E}">
        <p14:creationId xmlns:p14="http://schemas.microsoft.com/office/powerpoint/2010/main" val="2956747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3" name="Footer Placeholder 2"/>
          <p:cNvSpPr>
            <a:spLocks noGrp="1"/>
          </p:cNvSpPr>
          <p:nvPr>
            <p:ph type="ftr" sz="quarter" idx="11"/>
          </p:nvPr>
        </p:nvSpPr>
        <p:spPr/>
        <p:txBody>
          <a:bodyPr/>
          <a:lstStyle/>
          <a:p>
            <a:endParaRPr lang="ar-EG">
              <a:solidFill>
                <a:srgbClr val="85819E">
                  <a:shade val="50000"/>
                </a:srgbClr>
              </a:solidFill>
            </a:endParaRPr>
          </a:p>
        </p:txBody>
      </p:sp>
      <p:sp>
        <p:nvSpPr>
          <p:cNvPr id="4" name="Slide Number Placeholder 3"/>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52191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209694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771039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380027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983555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25930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04295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212943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EG">
              <a:solidFill>
                <a:srgbClr val="E3DED1">
                  <a:shade val="50000"/>
                </a:srgbClr>
              </a:solidFill>
            </a:endParaRPr>
          </a:p>
        </p:txBody>
      </p:sp>
      <p:sp>
        <p:nvSpPr>
          <p:cNvPr id="9" name="Slide Number Placeholder 8"/>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49942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4" name="Footer Placeholder 3"/>
          <p:cNvSpPr>
            <a:spLocks noGrp="1"/>
          </p:cNvSpPr>
          <p:nvPr>
            <p:ph type="ftr" sz="quarter" idx="11"/>
          </p:nvPr>
        </p:nvSpPr>
        <p:spPr/>
        <p:txBody>
          <a:bodyPr/>
          <a:lstStyle>
            <a:extLst/>
          </a:lstStyle>
          <a:p>
            <a:endParaRPr lang="ar-EG">
              <a:solidFill>
                <a:srgbClr val="E3DED1">
                  <a:shade val="50000"/>
                </a:srgbClr>
              </a:solidFill>
            </a:endParaRPr>
          </a:p>
        </p:txBody>
      </p:sp>
      <p:sp>
        <p:nvSpPr>
          <p:cNvPr id="5" name="Slide Number Placeholder 4"/>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97501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3" name="Footer Placeholder 2"/>
          <p:cNvSpPr>
            <a:spLocks noGrp="1"/>
          </p:cNvSpPr>
          <p:nvPr>
            <p:ph type="ftr" sz="quarter" idx="11"/>
          </p:nvPr>
        </p:nvSpPr>
        <p:spPr/>
        <p:txBody>
          <a:bodyPr/>
          <a:lstStyle>
            <a:extLst/>
          </a:lstStyle>
          <a:p>
            <a:endParaRPr lang="ar-EG">
              <a:solidFill>
                <a:srgbClr val="E3DED1">
                  <a:shade val="50000"/>
                </a:srgbClr>
              </a:solidFill>
            </a:endParaRPr>
          </a:p>
        </p:txBody>
      </p:sp>
      <p:sp>
        <p:nvSpPr>
          <p:cNvPr id="4" name="Slide Number Placeholder 3"/>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247509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72233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extLst>
      <p:ext uri="{BB962C8B-B14F-4D97-AF65-F5344CB8AC3E}">
        <p14:creationId xmlns:p14="http://schemas.microsoft.com/office/powerpoint/2010/main" val="345976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EG">
              <a:solidFill>
                <a:srgbClr val="E3DED1">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1041138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EG">
              <a:solidFill>
                <a:srgbClr val="85819E">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73524527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5"/>
          <p:cNvSpPr>
            <a:spLocks noChangeArrowheads="1" noChangeShapeType="1" noTextEdit="1"/>
          </p:cNvSpPr>
          <p:nvPr/>
        </p:nvSpPr>
        <p:spPr bwMode="auto">
          <a:xfrm>
            <a:off x="2535978" y="836711"/>
            <a:ext cx="3892550" cy="1417637"/>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Chevron">
              <a:avLst>
                <a:gd name="adj" fmla="val 25000"/>
              </a:avLst>
            </a:prstTxWarp>
          </a:bodyPr>
          <a:lstStyle/>
          <a:p>
            <a:pPr algn="ctr"/>
            <a:r>
              <a:rPr lang="ar-EG" sz="2000" kern="10" dirty="0" smtClean="0">
                <a:solidFill>
                  <a:srgbClr val="800000"/>
                </a:solidFill>
                <a:cs typeface="PT Bold Heading"/>
              </a:rPr>
              <a:t> </a:t>
            </a:r>
          </a:p>
          <a:p>
            <a:pPr algn="ctr"/>
            <a:r>
              <a:rPr lang="ar-EG" sz="2000" kern="10" dirty="0" smtClean="0">
                <a:solidFill>
                  <a:srgbClr val="800000"/>
                </a:solidFill>
                <a:cs typeface="PT Bold Heading"/>
              </a:rPr>
              <a:t>مقرر </a:t>
            </a:r>
            <a:r>
              <a:rPr lang="ar-EG" sz="2000" kern="10" dirty="0" smtClean="0">
                <a:solidFill>
                  <a:srgbClr val="800000"/>
                </a:solidFill>
                <a:cs typeface="PT Bold Heading"/>
              </a:rPr>
              <a:t>مهارات الدراسة</a:t>
            </a:r>
            <a:endParaRPr lang="ar-EG" sz="2000" kern="10" dirty="0">
              <a:solidFill>
                <a:srgbClr val="800000"/>
              </a:solidFill>
              <a:cs typeface="PT Bold Heading"/>
            </a:endParaRPr>
          </a:p>
        </p:txBody>
      </p:sp>
      <p:sp>
        <p:nvSpPr>
          <p:cNvPr id="6" name="WordArt 6"/>
          <p:cNvSpPr>
            <a:spLocks noChangeArrowheads="1" noChangeShapeType="1" noTextEdit="1"/>
          </p:cNvSpPr>
          <p:nvPr/>
        </p:nvSpPr>
        <p:spPr bwMode="auto">
          <a:xfrm>
            <a:off x="2535978" y="2564904"/>
            <a:ext cx="3892550" cy="723900"/>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1200" kern="10" dirty="0" smtClean="0">
                <a:solidFill>
                  <a:srgbClr val="800000"/>
                </a:solidFill>
                <a:cs typeface="PT Bold Heading"/>
              </a:rPr>
              <a:t>الفرقة الثالثة تأساسي جميع الشعب + علوم مميز</a:t>
            </a:r>
            <a:endParaRPr lang="ar-EG" sz="1200" kern="10" dirty="0">
              <a:solidFill>
                <a:srgbClr val="800000"/>
              </a:solidFill>
              <a:cs typeface="PT Bold Heading"/>
            </a:endParaRPr>
          </a:p>
        </p:txBody>
      </p:sp>
      <p:pic>
        <p:nvPicPr>
          <p:cNvPr id="9" name="Picture 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3220" y="714251"/>
            <a:ext cx="1847850" cy="9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foebenha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4664"/>
            <a:ext cx="1504262" cy="12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44565" y="1712409"/>
            <a:ext cx="1555233" cy="276999"/>
          </a:xfrm>
          <a:prstGeom prst="rect">
            <a:avLst/>
          </a:prstGeom>
          <a:noFill/>
        </p:spPr>
        <p:txBody>
          <a:bodyPr wrap="none" rtlCol="1">
            <a:spAutoFit/>
          </a:bodyPr>
          <a:lstStyle/>
          <a:p>
            <a:r>
              <a:rPr lang="ar-EG" sz="1200" kern="10" dirty="0">
                <a:cs typeface="PT Bold Heading"/>
              </a:rPr>
              <a:t>قسم علم النفس التربوي</a:t>
            </a:r>
          </a:p>
        </p:txBody>
      </p:sp>
      <p:sp>
        <p:nvSpPr>
          <p:cNvPr id="13" name="WordArt 6"/>
          <p:cNvSpPr>
            <a:spLocks noChangeArrowheads="1" noChangeShapeType="1" noTextEdit="1"/>
          </p:cNvSpPr>
          <p:nvPr/>
        </p:nvSpPr>
        <p:spPr bwMode="auto">
          <a:xfrm>
            <a:off x="3272758" y="3789040"/>
            <a:ext cx="2418990" cy="503126"/>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400" kern="10" dirty="0" smtClean="0">
                <a:cs typeface="PT Bold Heading"/>
              </a:rPr>
              <a:t>د/ صباح السيد</a:t>
            </a:r>
            <a:endParaRPr lang="ar-EG" sz="400" kern="10" dirty="0">
              <a:cs typeface="PT Bold Heading"/>
            </a:endParaRPr>
          </a:p>
        </p:txBody>
      </p:sp>
      <p:sp>
        <p:nvSpPr>
          <p:cNvPr id="8" name="WordArt 6"/>
          <p:cNvSpPr>
            <a:spLocks noChangeArrowheads="1" noChangeShapeType="1" noTextEdit="1"/>
          </p:cNvSpPr>
          <p:nvPr/>
        </p:nvSpPr>
        <p:spPr bwMode="auto">
          <a:xfrm>
            <a:off x="3732460" y="655736"/>
            <a:ext cx="1499586" cy="361950"/>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400" kern="10" dirty="0" smtClean="0">
                <a:solidFill>
                  <a:srgbClr val="800000"/>
                </a:solidFill>
                <a:cs typeface="PT Bold Heading"/>
              </a:rPr>
              <a:t>المحاضرة الأولي</a:t>
            </a:r>
            <a:endParaRPr lang="ar-EG" sz="400" kern="10" dirty="0">
              <a:solidFill>
                <a:srgbClr val="800000"/>
              </a:solidFill>
              <a:cs typeface="PT Bold Heading"/>
            </a:endParaRPr>
          </a:p>
        </p:txBody>
      </p:sp>
    </p:spTree>
    <p:extLst>
      <p:ext uri="{BB962C8B-B14F-4D97-AF65-F5344CB8AC3E}">
        <p14:creationId xmlns:p14="http://schemas.microsoft.com/office/powerpoint/2010/main" val="3909480774"/>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4" grpId="0"/>
      <p:bldP spid="13"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الحكمة الاختبارية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1412776"/>
            <a:ext cx="7772400" cy="4464496"/>
          </a:xfrm>
          <a:solidFill>
            <a:schemeClr val="accent6">
              <a:lumMod val="20000"/>
              <a:lumOff val="80000"/>
            </a:schemeClr>
          </a:solidFill>
        </p:spPr>
        <p:txBody>
          <a:bodyPr anchor="ctr">
            <a:normAutofit fontScale="92500" lnSpcReduction="10000"/>
          </a:bodyPr>
          <a:lstStyle/>
          <a:p>
            <a:pPr algn="just"/>
            <a:endParaRPr lang="ar-EG" sz="1800" dirty="0" smtClean="0">
              <a:ln>
                <a:solidFill>
                  <a:schemeClr val="tx1"/>
                </a:solidFill>
              </a:ln>
              <a:solidFill>
                <a:sysClr val="windowText" lastClr="000000"/>
              </a:solidFill>
              <a:latin typeface="Arial" pitchFamily="34" charset="0"/>
              <a:cs typeface="Fanan" pitchFamily="2" charset="-78"/>
            </a:endParaRPr>
          </a:p>
          <a:p>
            <a:pPr algn="just"/>
            <a:r>
              <a:rPr lang="ar-EG" sz="2400" dirty="0">
                <a:cs typeface="Fanan" pitchFamily="2" charset="-78"/>
              </a:rPr>
              <a:t>بعض الأفراد لديهم براعة في التعامل مع الاختبار وهؤلاء ما نطلق عليهم ذو الحنكة بالاختبار ( الحكيم اختباريا ) حيث يعتبرون خبراء في فهم طبيعة الاختبار مثل اشتقاق المعاني لتدل علي الاجابة الصحيحة ويعرف كيف يستخدم الوقت بأفضل طريقة من خلال استخدامهم لمثل هذة المهارات فإنهم وبصفة مستمرة يحصلون علي درجات أعلي من الأشخاص المتساويين معهم في القدرة ولكنهم أقل منهم في مهارات التعامل مع الاختبار .</a:t>
            </a:r>
          </a:p>
          <a:p>
            <a:pPr algn="just"/>
            <a:r>
              <a:rPr lang="ar-EG" sz="2400" dirty="0">
                <a:cs typeface="Fanan" pitchFamily="2" charset="-78"/>
              </a:rPr>
              <a:t>والطالب الذي لديه حكمة اختبارية والذي لم يعرف الاختيار الصواب مباشرة ، من الممكن أن يكون قادرا علي أ يستدل أو يستنتج الإجابة بواسطة تحليل منطقي أو باستخدام معلومات مكتسبة من مفردات أخري ومن الممكن استخدام استراتيجية الاستدلال الاستنباطي بنجاح في أي موقف اختباري موضوعي ، ويعتمد نجاحها علي قدرة المفحوص علي أن يستدل بطريقة صادقة منطقيا وذلك عن طريق استبعاد بعض الاختيارات التي يتضح أنها غير صحيحة والاختيار من بين الاختيارات المتبقية وقد يستطيع المفحوص استبعاد بعض الاختيارات بمعرفة جزئية لمادة الموضوع والاختيارات التى تستبعد غالبا تكون متناقضة منطقيا مع الجذع .</a:t>
            </a:r>
          </a:p>
        </p:txBody>
      </p:sp>
    </p:spTree>
    <p:extLst>
      <p:ext uri="{BB962C8B-B14F-4D97-AF65-F5344CB8AC3E}">
        <p14:creationId xmlns:p14="http://schemas.microsoft.com/office/powerpoint/2010/main" val="3586951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charRg st="1" end="390"/>
                                            </p:txEl>
                                          </p:spTgt>
                                        </p:tgtEl>
                                        <p:attrNameLst>
                                          <p:attrName>style.visibility</p:attrName>
                                        </p:attrNameLst>
                                      </p:cBhvr>
                                      <p:to>
                                        <p:strVal val="visible"/>
                                      </p:to>
                                    </p:set>
                                    <p:anim calcmode="lin" valueType="num">
                                      <p:cBhvr additive="base">
                                        <p:cTn id="13" dur="500" fill="hold"/>
                                        <p:tgtEl>
                                          <p:spTgt spid="4">
                                            <p:txEl>
                                              <p:charRg st="1" end="39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charRg st="1" end="39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charRg st="390" end="953"/>
                                            </p:txEl>
                                          </p:spTgt>
                                        </p:tgtEl>
                                        <p:attrNameLst>
                                          <p:attrName>style.visibility</p:attrName>
                                        </p:attrNameLst>
                                      </p:cBhvr>
                                      <p:to>
                                        <p:strVal val="visible"/>
                                      </p:to>
                                    </p:set>
                                    <p:anim calcmode="lin" valueType="num">
                                      <p:cBhvr additive="base">
                                        <p:cTn id="19" dur="500" fill="hold"/>
                                        <p:tgtEl>
                                          <p:spTgt spid="4">
                                            <p:txEl>
                                              <p:charRg st="390" end="95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charRg st="390" end="95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93812" y="18864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مفهوم حكمة الاختبار</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688632"/>
          </a:xfrm>
          <a:solidFill>
            <a:schemeClr val="bg2">
              <a:lumMod val="20000"/>
              <a:lumOff val="80000"/>
            </a:schemeClr>
          </a:solidFill>
        </p:spPr>
        <p:txBody>
          <a:bodyPr anchor="ctr">
            <a:normAutofit/>
          </a:bodyPr>
          <a:lstStyle/>
          <a:p>
            <a:pPr lvl="0" algn="ctr">
              <a:buClr>
                <a:srgbClr val="FF0000"/>
              </a:buClr>
            </a:pPr>
            <a:r>
              <a:rPr lang="ar-EG" sz="5400" dirty="0" smtClean="0">
                <a:solidFill>
                  <a:srgbClr val="101A1D"/>
                </a:solidFill>
                <a:latin typeface="Arial" panose="020B0604020202020204" pitchFamily="34" charset="0"/>
                <a:cs typeface="Arial" panose="020B0604020202020204" pitchFamily="34" charset="0"/>
              </a:rPr>
              <a:t>    </a:t>
            </a:r>
            <a:endParaRPr lang="ar-EG" sz="500" dirty="0" smtClean="0">
              <a:solidFill>
                <a:srgbClr val="101A1D"/>
              </a:solidFill>
              <a:latin typeface="Arial" panose="020B0604020202020204" pitchFamily="34" charset="0"/>
              <a:cs typeface="Arial" panose="020B0604020202020204" pitchFamily="34" charset="0"/>
            </a:endParaRPr>
          </a:p>
          <a:p>
            <a:pPr algn="just"/>
            <a:r>
              <a:rPr lang="ar-EG" sz="2800" dirty="0" smtClean="0">
                <a:cs typeface="Fanan" pitchFamily="2" charset="-78"/>
              </a:rPr>
              <a:t>تعرف </a:t>
            </a:r>
            <a:r>
              <a:rPr lang="ar-EG" sz="2800" dirty="0">
                <a:cs typeface="Fanan" pitchFamily="2" charset="-78"/>
              </a:rPr>
              <a:t>حكمة الأداء علي الاختبار بأنها قدرة الفرد العينية علي استغلال خصائص وبنية الاختبار للحصول علي درجة عالية ، وتعد حكمة الاختبار بمعزل عن معرفة الاختبار ، وقد عبر ثرونديك عن مفهوم حكمة الأداء علي الاختبار قائلا :</a:t>
            </a:r>
          </a:p>
          <a:p>
            <a:pPr algn="just"/>
            <a:r>
              <a:rPr lang="ar-EG" sz="2800" dirty="0">
                <a:cs typeface="Fanan" pitchFamily="2" charset="-78"/>
              </a:rPr>
              <a:t>أنها خاصية متعلمة وموروثة وهي نتيجة طبيعية للقدرة العقلية المعرفية والاستنتاجية العالية .</a:t>
            </a:r>
            <a:endParaRPr lang="en-US" sz="2800" dirty="0">
              <a:cs typeface="Fanan" pitchFamily="2" charset="-78"/>
            </a:endParaRPr>
          </a:p>
          <a:p>
            <a:pPr lvl="0" algn="just">
              <a:buClr>
                <a:srgbClr val="FF0000"/>
              </a:buClr>
            </a:pPr>
            <a:endParaRPr lang="ar-EG" sz="4000" dirty="0" smtClean="0">
              <a:solidFill>
                <a:srgbClr val="101A1D"/>
              </a:solidFill>
              <a:latin typeface="Arial" panose="020B0604020202020204" pitchFamily="34" charset="0"/>
              <a:cs typeface="Arial" panose="020B0604020202020204" pitchFamily="34" charset="0"/>
            </a:endParaRPr>
          </a:p>
          <a:p>
            <a:pPr algn="just"/>
            <a:endParaRPr lang="ar-EG" sz="4800" b="1" dirty="0" smtClean="0">
              <a:latin typeface="+mj-lt"/>
              <a:ea typeface="SimSun"/>
              <a:cs typeface="Arabic Typesetting" panose="03020402040406030203" pitchFamily="66" charset="-78"/>
            </a:endParaRPr>
          </a:p>
          <a:p>
            <a:pPr algn="just"/>
            <a:endParaRPr lang="ar-EG" sz="3600" b="1" dirty="0" smtClean="0">
              <a:solidFill>
                <a:schemeClr val="tx1"/>
              </a:solidFill>
              <a:latin typeface="Arabic Typesetting" panose="03020402040406030203" pitchFamily="66" charset="-78"/>
              <a:ea typeface="SimSun"/>
              <a:cs typeface="Arabic Typesetting" panose="03020402040406030203" pitchFamily="66" charset="-78"/>
            </a:endParaRPr>
          </a:p>
          <a:p>
            <a:endParaRPr lang="ar-EG" sz="2800" dirty="0">
              <a:solidFill>
                <a:schemeClr val="tx1"/>
              </a:solidFill>
            </a:endParaRPr>
          </a:p>
        </p:txBody>
      </p:sp>
    </p:spTree>
    <p:extLst>
      <p:ext uri="{BB962C8B-B14F-4D97-AF65-F5344CB8AC3E}">
        <p14:creationId xmlns:p14="http://schemas.microsoft.com/office/powerpoint/2010/main" val="148660969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تابع الحكمة الاختبارية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755576" y="1484784"/>
            <a:ext cx="7772400" cy="4464496"/>
          </a:xfrm>
          <a:solidFill>
            <a:schemeClr val="bg2">
              <a:lumMod val="20000"/>
              <a:lumOff val="80000"/>
            </a:schemeClr>
          </a:solidFill>
        </p:spPr>
        <p:txBody>
          <a:bodyPr anchor="ctr">
            <a:noAutofit/>
          </a:bodyPr>
          <a:lstStyle/>
          <a:p>
            <a:pPr lvl="0" algn="just">
              <a:buClr>
                <a:srgbClr val="FF0000"/>
              </a:buClr>
            </a:pPr>
            <a:endParaRPr lang="ar-EG" sz="2800" dirty="0" smtClean="0">
              <a:solidFill>
                <a:srgbClr val="101A1D"/>
              </a:solidFill>
              <a:latin typeface="Arial" panose="020B0604020202020204" pitchFamily="34" charset="0"/>
              <a:cs typeface="Fanan" pitchFamily="2" charset="-78"/>
            </a:endParaRPr>
          </a:p>
          <a:p>
            <a:pPr lvl="0" algn="just">
              <a:buClr>
                <a:srgbClr val="FF0000"/>
              </a:buClr>
            </a:pPr>
            <a:endParaRPr lang="ar-EG" sz="2800" dirty="0">
              <a:solidFill>
                <a:srgbClr val="101A1D"/>
              </a:solidFill>
              <a:latin typeface="Arial" panose="020B0604020202020204" pitchFamily="34" charset="0"/>
              <a:cs typeface="Fanan" pitchFamily="2" charset="-78"/>
            </a:endParaRPr>
          </a:p>
          <a:p>
            <a:pPr algn="just"/>
            <a:r>
              <a:rPr lang="ar-EG" sz="2800" dirty="0">
                <a:cs typeface="Fanan" pitchFamily="2" charset="-78"/>
              </a:rPr>
              <a:t>وقد تمكن العلماء من تصنيف استراتيجيات الحكمة الاختبارية إلي عدة عناصر لا تعتمد في مضمونها علي معد أو مصمم الاختبار والغرض منه ، بل تتعلق باستراتيجية استغلال الوقت وتقسيم زمن الإجابة علي الأسئلة  ، حسب ما يستحقه كل سؤال واستراتيجية تجنب الأخطاء واستراتيجية التخمين واستراتيجية التفكير الاستدلالي ، هذا بالإضافة إلي عدة عناصر أخري تعتمد علي مصمم الاختبار والغرض منه ، وهي تلك المتعلقة باستراتيجية معرفة القصد من الاختبار والغرض منه واستراتيجية الاستفادة من المفاتيح الدالة علي الإجابة وخاصة في الأسئلة الموضوعية .</a:t>
            </a:r>
            <a:endParaRPr lang="en-US" sz="2800" dirty="0">
              <a:cs typeface="Fanan" pitchFamily="2" charset="-78"/>
            </a:endParaRPr>
          </a:p>
          <a:p>
            <a:pPr algn="just"/>
            <a:endParaRPr lang="ar-EG" sz="3200" b="1" dirty="0" smtClean="0">
              <a:latin typeface="+mj-lt"/>
              <a:ea typeface="SimSun"/>
              <a:cs typeface="Fanan" pitchFamily="2" charset="-78"/>
            </a:endParaRPr>
          </a:p>
          <a:p>
            <a:pPr algn="just"/>
            <a:endParaRPr lang="ar-EG" b="1" dirty="0" smtClean="0">
              <a:solidFill>
                <a:schemeClr val="tx1"/>
              </a:solidFill>
              <a:latin typeface="Arabic Typesetting" panose="03020402040406030203" pitchFamily="66" charset="-78"/>
              <a:ea typeface="SimSun"/>
              <a:cs typeface="Fanan" pitchFamily="2" charset="-78"/>
            </a:endParaRPr>
          </a:p>
          <a:p>
            <a:pPr algn="just"/>
            <a:endParaRPr lang="ar-EG" sz="1600" dirty="0">
              <a:solidFill>
                <a:schemeClr val="tx1"/>
              </a:solidFill>
              <a:cs typeface="Fanan" pitchFamily="2" charset="-78"/>
            </a:endParaRPr>
          </a:p>
        </p:txBody>
      </p:sp>
    </p:spTree>
    <p:extLst>
      <p:ext uri="{BB962C8B-B14F-4D97-AF65-F5344CB8AC3E}">
        <p14:creationId xmlns:p14="http://schemas.microsoft.com/office/powerpoint/2010/main" val="301021326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مهارات الحكمة الاختبارية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755576" y="1124744"/>
            <a:ext cx="7772400" cy="4968552"/>
          </a:xfrm>
          <a:solidFill>
            <a:schemeClr val="accent6">
              <a:lumMod val="20000"/>
              <a:lumOff val="80000"/>
            </a:schemeClr>
          </a:solidFill>
        </p:spPr>
        <p:txBody>
          <a:bodyPr anchor="t">
            <a:normAutofit/>
          </a:bodyPr>
          <a:lstStyle/>
          <a:p>
            <a:pPr algn="just"/>
            <a:r>
              <a:rPr lang="ar-EG" sz="3600" dirty="0">
                <a:cs typeface="Fanan" pitchFamily="2" charset="-78"/>
              </a:rPr>
              <a:t>الحكمة الاختبارية تعتبر من العوامل الشخصية التي تؤثر في درجات وتطور هذا المفهوم منذ ظهوره علي يد ثرونديك ، حيث اعتبره مصدر اساسي لاختلاف درجات الأفراد علي الاختبار ، وبمراجعة التراث السيكولوجي وأدبيات القاس النفسي أمكن حصر مهارات حكمة الأداء علي الاختبار وتصنيفها في عدة مهارات هي :</a:t>
            </a:r>
          </a:p>
        </p:txBody>
      </p:sp>
    </p:spTree>
    <p:extLst>
      <p:ext uri="{BB962C8B-B14F-4D97-AF65-F5344CB8AC3E}">
        <p14:creationId xmlns:p14="http://schemas.microsoft.com/office/powerpoint/2010/main" val="8337158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تابع: مهارات الحكمة الاختبارية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92360" y="908720"/>
            <a:ext cx="7772400" cy="5481026"/>
          </a:xfrm>
          <a:solidFill>
            <a:schemeClr val="accent6">
              <a:lumMod val="20000"/>
              <a:lumOff val="80000"/>
            </a:schemeClr>
          </a:solidFill>
        </p:spPr>
        <p:txBody>
          <a:bodyPr anchor="t">
            <a:noAutofit/>
          </a:bodyPr>
          <a:lstStyle/>
          <a:p>
            <a:pPr algn="just"/>
            <a:r>
              <a:rPr lang="ar-EG" sz="2400" dirty="0">
                <a:cs typeface="Fanan" pitchFamily="2" charset="-78"/>
              </a:rPr>
              <a:t>1- التخمين الذكي القائم علي استخدام المفاتيح والمنبهات </a:t>
            </a:r>
          </a:p>
          <a:p>
            <a:pPr algn="just"/>
            <a:r>
              <a:rPr lang="ar-EG" sz="2400" dirty="0">
                <a:cs typeface="Fanan" pitchFamily="2" charset="-78"/>
              </a:rPr>
              <a:t>ومن أهم المفاتيح أو المنبهات التي قد يستخدمها الطالب أثناء الإجابة ما يلي :</a:t>
            </a:r>
          </a:p>
          <a:p>
            <a:pPr algn="just">
              <a:buFontTx/>
              <a:buChar char="-"/>
            </a:pPr>
            <a:r>
              <a:rPr lang="ar-EG" sz="2400" dirty="0">
                <a:cs typeface="Fanan" pitchFamily="2" charset="-78"/>
              </a:rPr>
              <a:t>وجود بدائل غير معقولة : يقوم الطالب باستبعادها مما يزيد من احتمالية التوصل إلي الإجابة الصحيحة </a:t>
            </a:r>
          </a:p>
          <a:p>
            <a:pPr algn="just">
              <a:buFontTx/>
              <a:buChar char="-"/>
            </a:pPr>
            <a:r>
              <a:rPr lang="ar-EG" sz="2400" dirty="0">
                <a:cs typeface="Fanan" pitchFamily="2" charset="-78"/>
              </a:rPr>
              <a:t>عدم وجود اتفاق نحوي أو لغوي بين المتن والبدائل التي تسمي بالمشتتات .</a:t>
            </a:r>
          </a:p>
          <a:p>
            <a:pPr algn="just">
              <a:buFontTx/>
              <a:buChar char="-"/>
            </a:pPr>
            <a:r>
              <a:rPr lang="ar-EG" sz="2400" dirty="0">
                <a:cs typeface="Fanan" pitchFamily="2" charset="-78"/>
              </a:rPr>
              <a:t>وجود كلمة في البديل الصحيح تشبه في المعني كلمة موجودة في المتن </a:t>
            </a:r>
          </a:p>
          <a:p>
            <a:pPr algn="just">
              <a:buFontTx/>
              <a:buChar char="-"/>
            </a:pPr>
            <a:r>
              <a:rPr lang="ar-EG" sz="2400" dirty="0">
                <a:cs typeface="Fanan" pitchFamily="2" charset="-78"/>
              </a:rPr>
              <a:t>احتواء البدائل علي كلمات قد تشير إلي صحة البديل أو العبارة .</a:t>
            </a:r>
          </a:p>
          <a:p>
            <a:pPr algn="just">
              <a:buFontTx/>
              <a:buChar char="-"/>
            </a:pPr>
            <a:r>
              <a:rPr lang="ar-EG" sz="2400" dirty="0">
                <a:cs typeface="Fanan" pitchFamily="2" charset="-78"/>
              </a:rPr>
              <a:t>وجود بديلين لهما نفس المعني فيعني أن كلاهما ليس البديل الصحيح .</a:t>
            </a:r>
          </a:p>
          <a:p>
            <a:pPr algn="just">
              <a:buFontTx/>
              <a:buChar char="-"/>
            </a:pPr>
            <a:r>
              <a:rPr lang="ar-EG" sz="2400" dirty="0">
                <a:cs typeface="Fanan" pitchFamily="2" charset="-78"/>
              </a:rPr>
              <a:t>وجود بديلين يتضادان في المعني يعني أن أحدهما غالبا مايكون البديل الصحيح .</a:t>
            </a:r>
          </a:p>
          <a:p>
            <a:pPr algn="just">
              <a:buFontTx/>
              <a:buChar char="-"/>
            </a:pPr>
            <a:r>
              <a:rPr lang="ar-EG" sz="2400" dirty="0">
                <a:cs typeface="Fanan" pitchFamily="2" charset="-78"/>
              </a:rPr>
              <a:t>وجود البديل ( كل ما سبق ) .</a:t>
            </a:r>
            <a:endParaRPr lang="en-US" sz="2400" dirty="0">
              <a:cs typeface="Fanan" pitchFamily="2" charset="-78"/>
            </a:endParaRPr>
          </a:p>
        </p:txBody>
      </p:sp>
    </p:spTree>
    <p:extLst>
      <p:ext uri="{BB962C8B-B14F-4D97-AF65-F5344CB8AC3E}">
        <p14:creationId xmlns:p14="http://schemas.microsoft.com/office/powerpoint/2010/main" val="391342411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 calcmode="lin" valueType="num">
                                      <p:cBhvr additive="base">
                                        <p:cTn id="6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521" y="1268760"/>
            <a:ext cx="5089855" cy="424731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OM" sz="5400" b="1" spc="50" dirty="0" smtClean="0">
                <a:ln w="11430"/>
                <a:solidFill>
                  <a:srgbClr val="00B050"/>
                </a:solidFill>
                <a:effectLst>
                  <a:outerShdw blurRad="76200" dist="50800" dir="5400000" algn="tl" rotWithShape="0">
                    <a:srgbClr val="000000">
                      <a:alpha val="65000"/>
                    </a:srgbClr>
                  </a:outerShdw>
                </a:effectLst>
                <a:cs typeface="SC_DUBAI" pitchFamily="2" charset="-78"/>
              </a:rPr>
              <a:t>تم بحمدالله</a:t>
            </a:r>
          </a:p>
          <a:p>
            <a:pPr algn="ctr"/>
            <a:endParaRPr lang="ar-OM" sz="5400" b="1" spc="50" dirty="0" smtClean="0">
              <a:ln w="11430"/>
              <a:solidFill>
                <a:srgbClr val="00B050"/>
              </a:solidFill>
              <a:effectLst>
                <a:outerShdw blurRad="76200" dist="50800" dir="5400000" algn="tl" rotWithShape="0">
                  <a:srgbClr val="000000">
                    <a:alpha val="65000"/>
                  </a:srgbClr>
                </a:outerShdw>
              </a:effectLst>
              <a:cs typeface="SC_DUBAI" pitchFamily="2" charset="-78"/>
            </a:endParaRPr>
          </a:p>
          <a:p>
            <a:pPr algn="ctr"/>
            <a:r>
              <a:rPr lang="ar-OM" sz="5400" b="1" spc="50" dirty="0" smtClean="0">
                <a:ln w="11430"/>
                <a:solidFill>
                  <a:srgbClr val="00B050"/>
                </a:solidFill>
                <a:effectLst>
                  <a:outerShdw blurRad="76200" dist="50800" dir="5400000" algn="tl" rotWithShape="0">
                    <a:srgbClr val="000000">
                      <a:alpha val="65000"/>
                    </a:srgbClr>
                  </a:outerShdw>
                </a:effectLst>
                <a:cs typeface="SC_DUBAI" pitchFamily="2" charset="-78"/>
              </a:rPr>
              <a:t>شكراً لحسن استماعكم </a:t>
            </a:r>
          </a:p>
          <a:p>
            <a:pPr algn="ctr"/>
            <a:r>
              <a:rPr lang="ar-OM" sz="5400" b="1" spc="50" dirty="0" smtClean="0">
                <a:ln w="11430"/>
                <a:solidFill>
                  <a:srgbClr val="00B050"/>
                </a:solidFill>
                <a:effectLst>
                  <a:outerShdw blurRad="76200" dist="50800" dir="5400000" algn="tl" rotWithShape="0">
                    <a:srgbClr val="000000">
                      <a:alpha val="65000"/>
                    </a:srgbClr>
                  </a:outerShdw>
                </a:effectLst>
                <a:cs typeface="SC_DUBAI" pitchFamily="2" charset="-78"/>
              </a:rPr>
              <a:t>وتفاعلكم معنا</a:t>
            </a:r>
          </a:p>
          <a:p>
            <a:pPr algn="ctr"/>
            <a:endParaRPr lang="ar-OM" sz="5400" b="1" cap="none" spc="50" dirty="0" smtClean="0">
              <a:ln w="11430"/>
              <a:solidFill>
                <a:srgbClr val="00B050"/>
              </a:solidFill>
              <a:effectLst>
                <a:outerShdw blurRad="76200" dist="50800" dir="5400000" algn="tl" rotWithShape="0">
                  <a:srgbClr val="000000">
                    <a:alpha val="65000"/>
                  </a:srgbClr>
                </a:outerShdw>
              </a:effectLst>
              <a:cs typeface="SC_DUBAI" pitchFamily="2" charset="-78"/>
            </a:endParaRPr>
          </a:p>
        </p:txBody>
      </p:sp>
      <p:pic>
        <p:nvPicPr>
          <p:cNvPr id="3" name="Picture 2" descr="rose241.gif"/>
          <p:cNvPicPr>
            <a:picLocks noChangeAspect="1"/>
          </p:cNvPicPr>
          <p:nvPr/>
        </p:nvPicPr>
        <p:blipFill>
          <a:blip r:embed="rId2" cstate="print"/>
          <a:stretch>
            <a:fillRect/>
          </a:stretch>
        </p:blipFill>
        <p:spPr>
          <a:xfrm>
            <a:off x="0" y="2886075"/>
            <a:ext cx="2971800" cy="3971925"/>
          </a:xfrm>
          <a:prstGeom prst="rect">
            <a:avLst/>
          </a:prstGeom>
        </p:spPr>
      </p:pic>
    </p:spTree>
    <p:extLst>
      <p:ext uri="{BB962C8B-B14F-4D97-AF65-F5344CB8AC3E}">
        <p14:creationId xmlns:p14="http://schemas.microsoft.com/office/powerpoint/2010/main" val="63939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5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gtEl>
                                        <p:attrNameLst>
                                          <p:attrName>fillcolor</p:attrName>
                                        </p:attrNameLst>
                                      </p:cBhvr>
                                      <p:tavLst>
                                        <p:tav tm="0">
                                          <p:val>
                                            <p:clrVal>
                                              <a:schemeClr val="accent2"/>
                                            </p:clrVal>
                                          </p:val>
                                        </p:tav>
                                        <p:tav tm="50000">
                                          <p:val>
                                            <p:clrVal>
                                              <a:schemeClr val="hlink"/>
                                            </p:clrVal>
                                          </p:val>
                                        </p:tav>
                                      </p:tavLst>
                                    </p:anim>
                                    <p:set>
                                      <p:cBhvr>
                                        <p:cTn id="9" dur="50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Technic">
  <a:themeElements>
    <a:clrScheme name="Custom 15">
      <a:dk1>
        <a:srgbClr val="C1FFFD"/>
      </a:dk1>
      <a:lt1>
        <a:srgbClr val="101A1D"/>
      </a:lt1>
      <a:dk2>
        <a:srgbClr val="C4BDAA"/>
      </a:dk2>
      <a:lt2>
        <a:srgbClr val="85819E"/>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D2E1E5"/>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652</TotalTime>
  <Words>496</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1_Aspect</vt:lpstr>
      <vt:lpstr>1_Technic</vt:lpstr>
      <vt:lpstr>PowerPoint Presentation</vt:lpstr>
      <vt:lpstr>الحكمة الاختبارية</vt:lpstr>
      <vt:lpstr>مفهوم حكمة الاختبار</vt:lpstr>
      <vt:lpstr>تابع الحكمة الاختبارية</vt:lpstr>
      <vt:lpstr>مهارات الحكمة الاختبارية</vt:lpstr>
      <vt:lpstr>تابع: مهارات الحكمة الاختبارية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dc:creator>
  <cp:lastModifiedBy>omar</cp:lastModifiedBy>
  <cp:revision>117</cp:revision>
  <dcterms:created xsi:type="dcterms:W3CDTF">2020-02-02T16:49:49Z</dcterms:created>
  <dcterms:modified xsi:type="dcterms:W3CDTF">2020-03-18T19:45:03Z</dcterms:modified>
</cp:coreProperties>
</file>